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1" r:id="rId12"/>
    <p:sldId id="273" r:id="rId13"/>
    <p:sldId id="274" r:id="rId14"/>
    <p:sldId id="275" r:id="rId15"/>
    <p:sldId id="276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37FFA-8AF4-4907-9663-5EB81241AD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010F88-97D2-43A7-A21D-71F99476EC40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খুলনা,সাতক্ষীরা ও বাগেরহাট জেলার দক্ষিণের বিস্তৃত এলাকায় অবস্থিত বনাঞ্চল ম্যানগ্রোভ নামে পরিচিত।প্রত্যহ সামুদ্রিক জোয়ারের পানিতে প্লাবিত হয় বলে একে লোনা পানির বনও বলা হয়। </a:t>
          </a:r>
          <a:endParaRPr lang="en-US" sz="4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E3A556A4-3CCE-4D0B-9E98-6ECDFBA82AD5}" type="parTrans" cxnId="{9DE60759-4758-4245-A086-67F409FDCA90}">
      <dgm:prSet/>
      <dgm:spPr/>
      <dgm:t>
        <a:bodyPr/>
        <a:lstStyle/>
        <a:p>
          <a:endParaRPr lang="en-US"/>
        </a:p>
      </dgm:t>
    </dgm:pt>
    <dgm:pt modelId="{352FB8A8-25EC-4893-B5E0-4C8C87C04976}" type="sibTrans" cxnId="{9DE60759-4758-4245-A086-67F409FDCA90}">
      <dgm:prSet/>
      <dgm:spPr/>
      <dgm:t>
        <a:bodyPr/>
        <a:lstStyle/>
        <a:p>
          <a:endParaRPr lang="en-US"/>
        </a:p>
      </dgm:t>
    </dgm:pt>
    <dgm:pt modelId="{EF74363A-91DE-44E3-A1C1-5F4BFA63EE3D}">
      <dgm:prSet phldrT="[Text]"/>
      <dgm:spPr/>
      <dgm:t>
        <a:bodyPr/>
        <a:lstStyle/>
        <a:p>
          <a:endParaRPr lang="en-US" dirty="0"/>
        </a:p>
      </dgm:t>
    </dgm:pt>
    <dgm:pt modelId="{F18B0819-F5CB-4FEE-A4D9-8B55524A2362}" type="parTrans" cxnId="{BBC17FA0-14A9-4074-BDC9-CE69037A5A41}">
      <dgm:prSet/>
      <dgm:spPr/>
      <dgm:t>
        <a:bodyPr/>
        <a:lstStyle/>
        <a:p>
          <a:endParaRPr lang="en-US"/>
        </a:p>
      </dgm:t>
    </dgm:pt>
    <dgm:pt modelId="{CA107A8C-427A-484C-8A24-11F829EF8BB7}" type="sibTrans" cxnId="{BBC17FA0-14A9-4074-BDC9-CE69037A5A41}">
      <dgm:prSet/>
      <dgm:spPr/>
      <dgm:t>
        <a:bodyPr/>
        <a:lstStyle/>
        <a:p>
          <a:endParaRPr lang="en-US"/>
        </a:p>
      </dgm:t>
    </dgm:pt>
    <dgm:pt modelId="{4ADC0836-8870-4C83-A5C0-C8D164BEC85E}" type="pres">
      <dgm:prSet presAssocID="{BE037FFA-8AF4-4907-9663-5EB81241AD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A228A5-E4AD-4980-ABE4-D7AB651A210A}" type="pres">
      <dgm:prSet presAssocID="{F4010F88-97D2-43A7-A21D-71F99476EC40}" presName="parentText" presStyleLbl="node1" presStyleIdx="0" presStyleCnt="1" custScaleY="1161126" custLinFactY="-12221" custLinFactNeighborX="-263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0CD10-659B-4274-9DB5-8D5FE09F5840}" type="pres">
      <dgm:prSet presAssocID="{F4010F88-97D2-43A7-A21D-71F99476EC40}" presName="childText" presStyleLbl="revTx" presStyleIdx="0" presStyleCnt="1" custLinFactNeighborY="-27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DDDDC-239A-41F0-B38A-45DF6D1689B1}" type="presOf" srcId="{F4010F88-97D2-43A7-A21D-71F99476EC40}" destId="{57A228A5-E4AD-4980-ABE4-D7AB651A210A}" srcOrd="0" destOrd="0" presId="urn:microsoft.com/office/officeart/2005/8/layout/vList2"/>
    <dgm:cxn modelId="{85941AD8-CD92-493F-94F1-0B107ADA83CB}" type="presOf" srcId="{EF74363A-91DE-44E3-A1C1-5F4BFA63EE3D}" destId="{9D30CD10-659B-4274-9DB5-8D5FE09F5840}" srcOrd="0" destOrd="0" presId="urn:microsoft.com/office/officeart/2005/8/layout/vList2"/>
    <dgm:cxn modelId="{BBC17FA0-14A9-4074-BDC9-CE69037A5A41}" srcId="{F4010F88-97D2-43A7-A21D-71F99476EC40}" destId="{EF74363A-91DE-44E3-A1C1-5F4BFA63EE3D}" srcOrd="0" destOrd="0" parTransId="{F18B0819-F5CB-4FEE-A4D9-8B55524A2362}" sibTransId="{CA107A8C-427A-484C-8A24-11F829EF8BB7}"/>
    <dgm:cxn modelId="{C362249A-DFA6-43C0-AA8D-907DC5D49BD0}" type="presOf" srcId="{BE037FFA-8AF4-4907-9663-5EB81241AD95}" destId="{4ADC0836-8870-4C83-A5C0-C8D164BEC85E}" srcOrd="0" destOrd="0" presId="urn:microsoft.com/office/officeart/2005/8/layout/vList2"/>
    <dgm:cxn modelId="{9DE60759-4758-4245-A086-67F409FDCA90}" srcId="{BE037FFA-8AF4-4907-9663-5EB81241AD95}" destId="{F4010F88-97D2-43A7-A21D-71F99476EC40}" srcOrd="0" destOrd="0" parTransId="{E3A556A4-3CCE-4D0B-9E98-6ECDFBA82AD5}" sibTransId="{352FB8A8-25EC-4893-B5E0-4C8C87C04976}"/>
    <dgm:cxn modelId="{54668BBD-B6F8-412B-A366-C3586273FD93}" type="presParOf" srcId="{4ADC0836-8870-4C83-A5C0-C8D164BEC85E}" destId="{57A228A5-E4AD-4980-ABE4-D7AB651A210A}" srcOrd="0" destOrd="0" presId="urn:microsoft.com/office/officeart/2005/8/layout/vList2"/>
    <dgm:cxn modelId="{79743105-4231-4934-88DD-222345840CB0}" type="presParOf" srcId="{4ADC0836-8870-4C83-A5C0-C8D164BEC85E}" destId="{9D30CD10-659B-4274-9DB5-8D5FE09F5840}" srcOrd="1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7528-FF39-45CF-83CE-F1D15EC0F143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C9A1-573B-410D-998F-103A6194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7528-FF39-45CF-83CE-F1D15EC0F143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C9A1-573B-410D-998F-103A6194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7528-FF39-45CF-83CE-F1D15EC0F143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C9A1-573B-410D-998F-103A6194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7528-FF39-45CF-83CE-F1D15EC0F143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C9A1-573B-410D-998F-103A6194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7528-FF39-45CF-83CE-F1D15EC0F143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C9A1-573B-410D-998F-103A6194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7528-FF39-45CF-83CE-F1D15EC0F143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C9A1-573B-410D-998F-103A6194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7528-FF39-45CF-83CE-F1D15EC0F143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C9A1-573B-410D-998F-103A6194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7528-FF39-45CF-83CE-F1D15EC0F143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C9A1-573B-410D-998F-103A6194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7528-FF39-45CF-83CE-F1D15EC0F143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C9A1-573B-410D-998F-103A6194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7528-FF39-45CF-83CE-F1D15EC0F143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C9A1-573B-410D-998F-103A6194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7528-FF39-45CF-83CE-F1D15EC0F143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C9A1-573B-410D-998F-103A6194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77528-FF39-45CF-83CE-F1D15EC0F143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C9A1-573B-410D-998F-103A6194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appy-rose-day-wallpap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2335" y="1600200"/>
            <a:ext cx="7499330" cy="4525963"/>
          </a:xfrm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0"/>
            <a:ext cx="8610600" cy="2857140"/>
            <a:chOff x="190500" y="-2000430"/>
            <a:chExt cx="8610600" cy="2857140"/>
          </a:xfrm>
        </p:grpSpPr>
        <p:sp>
          <p:nvSpPr>
            <p:cNvPr id="4" name="Rounded Rectangle 3"/>
            <p:cNvSpPr/>
            <p:nvPr/>
          </p:nvSpPr>
          <p:spPr>
            <a:xfrm>
              <a:off x="190500" y="-2000430"/>
              <a:ext cx="8458200" cy="285714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621848" y="-1695630"/>
              <a:ext cx="8179252" cy="152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5760" tIns="365760" rIns="365760" bIns="365760" numCol="1" spcCol="1270" anchor="ctr" anchorCtr="0">
              <a:noAutofit/>
            </a:bodyPr>
            <a:lstStyle/>
            <a:p>
              <a:pPr lvl="0" algn="ctr" defTabSz="4267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9600" kern="1200" dirty="0" smtClean="0">
                  <a:latin typeface="AdarshaLipi" pitchFamily="2" charset="0"/>
                  <a:cs typeface="NikoshBAN" pitchFamily="2" charset="0"/>
                </a:rPr>
                <a:t>একক কাজ </a:t>
              </a:r>
              <a:endParaRPr lang="en-US" sz="9600" kern="1200" dirty="0">
                <a:latin typeface="AdarshaLipi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3244334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8800" dirty="0" smtClean="0">
                <a:latin typeface="AdarshaLipi" pitchFamily="2" charset="0"/>
                <a:cs typeface="NikoshBAN" pitchFamily="2" charset="0"/>
              </a:rPr>
              <a:t>ম্যানগ্রোভ বন কাকে বলে লিখ?</a:t>
            </a:r>
          </a:p>
          <a:p>
            <a:pPr lvl="0" algn="ctr"/>
            <a:endParaRPr lang="bn-BD" dirty="0" smtClean="0">
              <a:latin typeface="AdarshaLipi" pitchFamily="2" charset="0"/>
              <a:cs typeface="NikoshBAN" pitchFamily="2" charset="0"/>
            </a:endParaRPr>
          </a:p>
          <a:p>
            <a:pPr lvl="0" algn="ctr"/>
            <a:endParaRPr lang="bn-BD" dirty="0" smtClean="0">
              <a:latin typeface="AdarshaLipi" pitchFamily="2" charset="0"/>
              <a:cs typeface="NikoshBAN" pitchFamily="2" charset="0"/>
            </a:endParaRPr>
          </a:p>
          <a:p>
            <a:pPr lvl="0" algn="ctr"/>
            <a:endParaRPr lang="bn-BD" dirty="0" smtClean="0">
              <a:latin typeface="AdarshaLipi" pitchFamily="2" charset="0"/>
              <a:cs typeface="NikoshBAN" pitchFamily="2" charset="0"/>
            </a:endParaRPr>
          </a:p>
          <a:p>
            <a:pPr lvl="0" algn="ctr"/>
            <a:endParaRPr lang="bn-BD" dirty="0" smtClean="0">
              <a:latin typeface="AdarshaLipi" pitchFamily="2" charset="0"/>
              <a:cs typeface="NikoshBAN" pitchFamily="2" charset="0"/>
            </a:endParaRPr>
          </a:p>
          <a:p>
            <a:pPr lvl="0" algn="ctr"/>
            <a:endParaRPr lang="bn-BD" dirty="0" smtClean="0">
              <a:latin typeface="AdarshaLipi" pitchFamily="2" charset="0"/>
              <a:cs typeface="NikoshBAN" pitchFamily="2" charset="0"/>
            </a:endParaRPr>
          </a:p>
          <a:p>
            <a:pPr lvl="0" algn="ctr"/>
            <a:endParaRPr lang="bn-BD" dirty="0" smtClean="0">
              <a:latin typeface="AdarshaLipi" pitchFamily="2" charset="0"/>
              <a:cs typeface="NikoshBAN" pitchFamily="2" charset="0"/>
            </a:endParaRPr>
          </a:p>
          <a:p>
            <a:pPr lvl="0" algn="ctr"/>
            <a:endParaRPr lang="bn-BD" dirty="0" smtClean="0">
              <a:latin typeface="AdarshaLipi" pitchFamily="2" charset="0"/>
              <a:cs typeface="NikoshBAN" pitchFamily="2" charset="0"/>
            </a:endParaRPr>
          </a:p>
          <a:p>
            <a:pPr lvl="0" algn="ctr"/>
            <a:endParaRPr lang="bn-BD" dirty="0" smtClean="0">
              <a:latin typeface="AdarshaLipi" pitchFamily="2" charset="0"/>
              <a:cs typeface="NikoshBAN" pitchFamily="2" charset="0"/>
            </a:endParaRPr>
          </a:p>
          <a:p>
            <a:pPr lvl="0" algn="ctr"/>
            <a:r>
              <a:rPr lang="bn-BD" dirty="0" smtClean="0">
                <a:latin typeface="AdarshaLipi" pitchFamily="2" charset="0"/>
                <a:cs typeface="NikoshBAN" pitchFamily="2" charset="0"/>
              </a:rPr>
              <a:t>? </a:t>
            </a:r>
            <a:endParaRPr lang="en-US" dirty="0">
              <a:latin typeface="AdarshaLipi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1226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NipaPal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3657600" cy="2895600"/>
          </a:xfrm>
          <a:prstGeom prst="rect">
            <a:avLst/>
          </a:prstGeom>
        </p:spPr>
      </p:pic>
      <p:pic>
        <p:nvPicPr>
          <p:cNvPr id="4" name="Picture 3" descr="Sundri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81000"/>
            <a:ext cx="2743200" cy="2895600"/>
          </a:xfrm>
          <a:prstGeom prst="rect">
            <a:avLst/>
          </a:prstGeom>
        </p:spPr>
      </p:pic>
      <p:pic>
        <p:nvPicPr>
          <p:cNvPr id="5" name="Picture 4" descr="cutting-tr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533400"/>
            <a:ext cx="2590800" cy="2819400"/>
          </a:xfrm>
          <a:prstGeom prst="rect">
            <a:avLst/>
          </a:prstGeom>
        </p:spPr>
      </p:pic>
      <p:pic>
        <p:nvPicPr>
          <p:cNvPr id="6" name="Picture 5" descr="sundarb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581400"/>
            <a:ext cx="4953000" cy="3048000"/>
          </a:xfrm>
          <a:prstGeom prst="rect">
            <a:avLst/>
          </a:prstGeom>
        </p:spPr>
      </p:pic>
      <p:pic>
        <p:nvPicPr>
          <p:cNvPr id="7" name="Picture 6" descr="DSCF2629s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3657600"/>
            <a:ext cx="3886200" cy="320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86600" y="3048000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মোটা বেত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66279" y="3244334"/>
            <a:ext cx="1624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গেওয়া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3200400"/>
            <a:ext cx="1148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গোলপাতা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6096000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গরান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6488668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সুন্দরি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gfgf-2B-25281-25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505200"/>
            <a:ext cx="3733800" cy="2971800"/>
          </a:xfrm>
          <a:prstGeom prst="rect">
            <a:avLst/>
          </a:prstGeom>
        </p:spPr>
      </p:pic>
      <p:pic>
        <p:nvPicPr>
          <p:cNvPr id="4" name="Picture 3" descr="1329308286_In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4724400" cy="2895600"/>
          </a:xfrm>
          <a:prstGeom prst="rect">
            <a:avLst/>
          </a:prstGeom>
        </p:spPr>
      </p:pic>
      <p:pic>
        <p:nvPicPr>
          <p:cNvPr id="5" name="Picture 4" descr="reza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52400"/>
            <a:ext cx="3886200" cy="2971800"/>
          </a:xfrm>
          <a:prstGeom prst="rect">
            <a:avLst/>
          </a:prstGeom>
        </p:spPr>
      </p:pic>
      <p:pic>
        <p:nvPicPr>
          <p:cNvPr id="6" name="Picture 5" descr="sundarban_munke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5200"/>
            <a:ext cx="4800600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2743200"/>
            <a:ext cx="2569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রয়েল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টাইগার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514600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কুমির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172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বানর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6172200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হরিণ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8763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ম্যানগ্রোভ বনের প্রাণি ও বৃক্ষের তালিকা তৈরি কর।</a:t>
            </a:r>
          </a:p>
          <a:p>
            <a:pPr algn="ctr"/>
            <a:endParaRPr lang="bn-BD" sz="4400" b="1" dirty="0" smtClean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57200"/>
            <a:ext cx="6705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   </a:t>
            </a:r>
            <a:endParaRPr lang="bn-BD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52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3352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9883" y="591021"/>
            <a:ext cx="8260435" cy="2551992"/>
            <a:chOff x="304799" y="261258"/>
            <a:chExt cx="8260435" cy="2551992"/>
          </a:xfrm>
        </p:grpSpPr>
        <p:sp>
          <p:nvSpPr>
            <p:cNvPr id="8" name="Rounded Rectangle 7"/>
            <p:cNvSpPr/>
            <p:nvPr/>
          </p:nvSpPr>
          <p:spPr>
            <a:xfrm>
              <a:off x="304799" y="261258"/>
              <a:ext cx="8260435" cy="255199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29377" y="385836"/>
              <a:ext cx="8011279" cy="2302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7822" tIns="0" rIns="227822" bIns="0" numCol="1" spcCol="1270" anchor="ctr" anchorCtr="0">
              <a:noAutofit/>
            </a:bodyPr>
            <a:lstStyle/>
            <a:p>
              <a:pPr lvl="0" algn="l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kern="1200" dirty="0" smtClean="0">
                  <a:latin typeface="NikoshBAN" pitchFamily="2" charset="0"/>
                  <a:cs typeface="NikoshBAN" pitchFamily="2" charset="0"/>
                </a:rPr>
                <a:t>প্রধান বৃক্ষ সুন্দরি।এছাড়া গেওয়া, গরান, গোলপাতা ও মোটা বেত উল্লেখযোগ্য</a:t>
              </a:r>
              <a:r>
                <a:rPr lang="bn-BD" sz="6000" kern="1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6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3682" y="3726106"/>
            <a:ext cx="8233006" cy="2540873"/>
            <a:chOff x="228598" y="3396343"/>
            <a:chExt cx="8233006" cy="2540873"/>
          </a:xfrm>
        </p:grpSpPr>
        <p:sp>
          <p:nvSpPr>
            <p:cNvPr id="6" name="Rounded Rectangle 5"/>
            <p:cNvSpPr/>
            <p:nvPr/>
          </p:nvSpPr>
          <p:spPr>
            <a:xfrm>
              <a:off x="228598" y="3396343"/>
              <a:ext cx="8233006" cy="2540873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Rounded Rectangle 6"/>
            <p:cNvSpPr/>
            <p:nvPr/>
          </p:nvSpPr>
          <p:spPr>
            <a:xfrm>
              <a:off x="352633" y="3520378"/>
              <a:ext cx="7984936" cy="2292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7822" tIns="0" rIns="227822" bIns="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বিখ্যাত</a:t>
              </a:r>
              <a:r>
                <a:rPr lang="bn-BD" sz="72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প্রাণি রয়েল বেঙ্গল টাইগার।এছাড়া চিতাবাঘ, হরিণ,বানর,কুমির ইত্যাদি।</a:t>
              </a:r>
              <a:endParaRPr lang="en-US" sz="48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071100" y="170428"/>
            <a:ext cx="2286000" cy="120956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 বৃক্ষ সুন্দরি।এছাড়া গেওয়া, গরান, গোলপাতা ও মোটা বেত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ম্যানগ্রোভ বনের আয়তন ৬০০০ বর্গ কিলোমিটার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Sundarban Fore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64008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4600" y="10668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লেখাগুলোতে ক্লিক করুন বনের এলাকা নির্দেশিত হবে।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6569846" y="2133600"/>
            <a:ext cx="1431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2743200"/>
            <a:ext cx="1850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বাগেরহাট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3352800"/>
            <a:ext cx="176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সাতক্ষীরা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3962400"/>
            <a:ext cx="1261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খুলনা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2743200"/>
            <a:ext cx="1850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বাগেরহাট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52600" y="0"/>
            <a:ext cx="5386196" cy="2621518"/>
            <a:chOff x="1600220" y="3428996"/>
            <a:chExt cx="5386196" cy="2621518"/>
          </a:xfrm>
        </p:grpSpPr>
        <p:sp>
          <p:nvSpPr>
            <p:cNvPr id="13" name="Oval 12"/>
            <p:cNvSpPr/>
            <p:nvPr/>
          </p:nvSpPr>
          <p:spPr>
            <a:xfrm>
              <a:off x="1600220" y="3428996"/>
              <a:ext cx="5386196" cy="2621518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2840467" y="3812908"/>
              <a:ext cx="2677102" cy="1853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60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9766" y="2059526"/>
            <a:ext cx="2490442" cy="2287779"/>
            <a:chOff x="666" y="1676399"/>
            <a:chExt cx="2490442" cy="2287779"/>
          </a:xfrm>
        </p:grpSpPr>
        <p:sp>
          <p:nvSpPr>
            <p:cNvPr id="11" name="Rounded Rectangle 10"/>
            <p:cNvSpPr/>
            <p:nvPr/>
          </p:nvSpPr>
          <p:spPr>
            <a:xfrm>
              <a:off x="666" y="1676399"/>
              <a:ext cx="2490442" cy="22877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67673" y="1743406"/>
              <a:ext cx="2356428" cy="2153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ম্যানগ্রোভ বনের প্রধান প্রধান বৃক্ষের নাম বল । </a:t>
              </a:r>
              <a:endParaRPr lang="en-US" sz="36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8000" y="2895600"/>
            <a:ext cx="2649356" cy="2755111"/>
            <a:chOff x="2552700" y="2436273"/>
            <a:chExt cx="2725556" cy="2831311"/>
          </a:xfrm>
        </p:grpSpPr>
        <p:sp>
          <p:nvSpPr>
            <p:cNvPr id="9" name="Rounded Rectangle 8"/>
            <p:cNvSpPr/>
            <p:nvPr/>
          </p:nvSpPr>
          <p:spPr>
            <a:xfrm>
              <a:off x="2781300" y="2664873"/>
              <a:ext cx="2490442" cy="26027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0" name="Rounded Rectangle 8"/>
            <p:cNvSpPr/>
            <p:nvPr/>
          </p:nvSpPr>
          <p:spPr>
            <a:xfrm>
              <a:off x="2552700" y="2436273"/>
              <a:ext cx="2725556" cy="2685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NikoshBAN" pitchFamily="2" charset="0"/>
                  <a:cs typeface="NikoshBAN" pitchFamily="2" charset="0"/>
                </a:rPr>
                <a:t>ম্যানগ্রোভ বনের ৪টি প্রানির নাম বল।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48400" y="1981200"/>
            <a:ext cx="2475832" cy="2366105"/>
            <a:chOff x="5829300" y="1598073"/>
            <a:chExt cx="2475832" cy="2366105"/>
          </a:xfrm>
        </p:grpSpPr>
        <p:sp>
          <p:nvSpPr>
            <p:cNvPr id="7" name="Rounded Rectangle 6"/>
            <p:cNvSpPr/>
            <p:nvPr/>
          </p:nvSpPr>
          <p:spPr>
            <a:xfrm>
              <a:off x="5981699" y="1674273"/>
              <a:ext cx="2323433" cy="22899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8" name="Rounded Rectangle 10"/>
            <p:cNvSpPr/>
            <p:nvPr/>
          </p:nvSpPr>
          <p:spPr>
            <a:xfrm>
              <a:off x="5829300" y="1598073"/>
              <a:ext cx="2356428" cy="2153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ম্যানগ্রোভ বনের আয়তন কত?</a:t>
              </a:r>
              <a:endParaRPr lang="en-US" sz="36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9154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</a:rPr>
              <a:t>বাড়ীর কাজঃ</a:t>
            </a:r>
          </a:p>
          <a:p>
            <a:pPr algn="ctr"/>
            <a:endParaRPr lang="bn-BD" sz="8000" dirty="0" smtClean="0">
              <a:solidFill>
                <a:srgbClr val="FF0000"/>
              </a:solidFill>
            </a:endParaRPr>
          </a:p>
          <a:p>
            <a:pPr algn="ctr"/>
            <a:endParaRPr lang="bn-BD" sz="8000" dirty="0" smtClean="0">
              <a:solidFill>
                <a:srgbClr val="FF0000"/>
              </a:solidFill>
            </a:endParaRPr>
          </a:p>
          <a:p>
            <a:pPr marL="400050" indent="-400050" algn="ctr">
              <a:buFont typeface="+mj-lt"/>
              <a:buAutoNum type="romanUcPeriod"/>
            </a:pPr>
            <a:r>
              <a:rPr lang="bn-BD" sz="5400" dirty="0" smtClean="0">
                <a:solidFill>
                  <a:srgbClr val="FF0000"/>
                </a:solidFill>
              </a:rPr>
              <a:t>চারটি বৃক্ষের নাম লিখ</a:t>
            </a:r>
          </a:p>
          <a:p>
            <a:pPr marL="400050" indent="-400050" algn="ctr">
              <a:buFont typeface="+mj-lt"/>
              <a:buAutoNum type="romanUcPeriod"/>
            </a:pPr>
            <a:r>
              <a:rPr lang="bn-BD" sz="5400" dirty="0" smtClean="0">
                <a:solidFill>
                  <a:srgbClr val="FF0000"/>
                </a:solidFill>
              </a:rPr>
              <a:t>ম্যানগ্রোভ বনের আয়তন কত কিলোমিটার ,লিখ</a:t>
            </a:r>
          </a:p>
          <a:p>
            <a:pPr marL="400050" indent="-400050" algn="ctr">
              <a:buFont typeface="+mj-lt"/>
              <a:buAutoNum type="romanUcPeriod"/>
            </a:pPr>
            <a:r>
              <a:rPr lang="bn-BD" sz="5400" dirty="0" smtClean="0">
                <a:solidFill>
                  <a:srgbClr val="FF0000"/>
                </a:solidFill>
              </a:rPr>
              <a:t>চারটি প্রাণির নাম লিখ</a:t>
            </a:r>
          </a:p>
          <a:p>
            <a:pPr marL="571500" indent="-571500" algn="ctr">
              <a:buFont typeface="+mj-lt"/>
              <a:buAutoNum type="romanUcPeriod"/>
            </a:pPr>
            <a:endParaRPr lang="bn-BD" sz="88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6971016-green-r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9144000" cy="24003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ক্লাসের সবাইকে ধন্যবাদ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flags-clip-art-red-flag-m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219200"/>
            <a:ext cx="8763000" cy="5410200"/>
          </a:xfrm>
        </p:spPr>
      </p:pic>
    </p:spTree>
  </p:cSld>
  <p:clrMapOvr>
    <a:masterClrMapping/>
  </p:clrMapOvr>
  <p:transition spd="slow">
    <p:wip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dirty="0" smtClean="0"/>
              <a:t>পরিচিতি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latin typeface="Bangla" pitchFamily="66" charset="0"/>
                <a:cs typeface="Bangla" pitchFamily="66" charset="0"/>
              </a:rPr>
              <a:t>শিক্ষক পরিচিতি</a:t>
            </a:r>
            <a:endParaRPr lang="bn-BD" dirty="0">
              <a:latin typeface="Bangla" pitchFamily="66" charset="0"/>
              <a:cs typeface="Bangla" pitchFamily="66" charset="0"/>
            </a:endParaRPr>
          </a:p>
          <a:p>
            <a:pPr algn="ctr"/>
            <a:r>
              <a:rPr lang="bn-IN" dirty="0" smtClean="0">
                <a:solidFill>
                  <a:schemeClr val="tx2">
                    <a:lumMod val="75000"/>
                  </a:schemeClr>
                </a:solidFill>
                <a:latin typeface="Bangla" pitchFamily="66" charset="0"/>
                <a:cs typeface="Bangla" pitchFamily="66" charset="0"/>
              </a:rPr>
              <a:t>মোঃ আসাদুল আজাদ </a:t>
            </a:r>
            <a:endParaRPr lang="bn-BD" dirty="0" smtClean="0">
              <a:solidFill>
                <a:schemeClr val="tx2">
                  <a:lumMod val="75000"/>
                </a:schemeClr>
              </a:solidFill>
              <a:latin typeface="Bangla" pitchFamily="66" charset="0"/>
              <a:cs typeface="Bangla" pitchFamily="66" charset="0"/>
            </a:endParaRPr>
          </a:p>
          <a:p>
            <a:pPr algn="ctr"/>
            <a:r>
              <a:rPr lang="bn-IN" dirty="0" smtClean="0">
                <a:solidFill>
                  <a:schemeClr val="tx2">
                    <a:lumMod val="75000"/>
                  </a:schemeClr>
                </a:solidFill>
                <a:latin typeface="Bangla" pitchFamily="66" charset="0"/>
                <a:cs typeface="Bangla" pitchFamily="66" charset="0"/>
              </a:rPr>
              <a:t>সিনিয়র </a:t>
            </a:r>
            <a:r>
              <a:rPr lang="bn-BD" dirty="0" smtClean="0">
                <a:solidFill>
                  <a:schemeClr val="tx2">
                    <a:lumMod val="75000"/>
                  </a:schemeClr>
                </a:solidFill>
                <a:latin typeface="Bangla" pitchFamily="66" charset="0"/>
                <a:cs typeface="Bangla" pitchFamily="66" charset="0"/>
              </a:rPr>
              <a:t>সহকারী শিক্ষক</a:t>
            </a:r>
          </a:p>
          <a:p>
            <a:pPr algn="ctr"/>
            <a:r>
              <a:rPr lang="bn-IN" dirty="0" smtClean="0">
                <a:solidFill>
                  <a:schemeClr val="tx2">
                    <a:lumMod val="75000"/>
                  </a:schemeClr>
                </a:solidFill>
                <a:latin typeface="Bangla" pitchFamily="66" charset="0"/>
                <a:cs typeface="Bangla" pitchFamily="66" charset="0"/>
              </a:rPr>
              <a:t>কালুয়ার চর কুদ্দুসিয়া দ্বিমুখী দাখিল মাদরাসা </a:t>
            </a:r>
            <a:endParaRPr lang="bn-BD" dirty="0" smtClean="0">
              <a:solidFill>
                <a:schemeClr val="tx2">
                  <a:lumMod val="75000"/>
                </a:schemeClr>
              </a:solidFill>
              <a:latin typeface="Bangla" pitchFamily="66" charset="0"/>
              <a:cs typeface="Bangla" pitchFamily="66" charset="0"/>
            </a:endParaRPr>
          </a:p>
          <a:p>
            <a:pPr algn="ctr"/>
            <a:r>
              <a:rPr lang="bn-IN" dirty="0" smtClean="0">
                <a:latin typeface="Bangla" pitchFamily="66" charset="0"/>
                <a:cs typeface="Bangla" pitchFamily="66" charset="0"/>
              </a:rPr>
              <a:t>রাজার হাট, কুড়িগ্রাম। </a:t>
            </a:r>
            <a:endParaRPr lang="bn-BD" dirty="0" smtClean="0">
              <a:latin typeface="Bangla" pitchFamily="66" charset="0"/>
              <a:cs typeface="Bangla" pitchFamily="66" charset="0"/>
            </a:endParaRPr>
          </a:p>
          <a:p>
            <a:pPr algn="ctr"/>
            <a:r>
              <a:rPr lang="bn-BD" dirty="0" smtClean="0">
                <a:latin typeface="Bangla" pitchFamily="66" charset="0"/>
                <a:cs typeface="Bangla" pitchFamily="66" charset="0"/>
              </a:rPr>
              <a:t>মোবা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-</a:t>
            </a:r>
            <a:r>
              <a:rPr lang="bn-IN" dirty="0" smtClean="0">
                <a:latin typeface="Bangla" pitchFamily="66" charset="0"/>
                <a:cs typeface="Bangla" pitchFamily="66" charset="0"/>
              </a:rPr>
              <a:t>০১৭১৪৮৬১৮২৫</a:t>
            </a:r>
            <a:endParaRPr lang="en-US" dirty="0" smtClean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Bangla" pitchFamily="66" charset="0"/>
                <a:cs typeface="Bangla" pitchFamily="66" charset="0"/>
              </a:rPr>
              <a:t>শ্রেণি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:</a:t>
            </a:r>
            <a:r>
              <a:rPr lang="bn-BD" dirty="0" smtClean="0">
                <a:latin typeface="Bangla" pitchFamily="66" charset="0"/>
                <a:cs typeface="Bangla" pitchFamily="66" charset="0"/>
              </a:rPr>
              <a:t> দশম</a:t>
            </a:r>
            <a:endParaRPr lang="bn-BD" dirty="0" smtClean="0">
              <a:latin typeface="Bangla" pitchFamily="66" charset="0"/>
              <a:cs typeface="Bangla" pitchFamily="66" charset="0"/>
            </a:endParaRPr>
          </a:p>
          <a:p>
            <a:r>
              <a:rPr lang="bn-BD" dirty="0" smtClean="0">
                <a:latin typeface="Bangla" pitchFamily="66" charset="0"/>
                <a:cs typeface="Bangla" pitchFamily="66" charset="0"/>
              </a:rPr>
              <a:t>বিষয়ঃকৃষি শিক্ষা</a:t>
            </a:r>
          </a:p>
          <a:p>
            <a:r>
              <a:rPr lang="bn-BD" dirty="0" smtClean="0">
                <a:latin typeface="Bangla" pitchFamily="66" charset="0"/>
                <a:cs typeface="Bangla" pitchFamily="66" charset="0"/>
              </a:rPr>
              <a:t>অধ্যায়ঃপঞ্চম(বনায়ন)</a:t>
            </a:r>
          </a:p>
          <a:p>
            <a:r>
              <a:rPr lang="bn-BD" dirty="0" smtClean="0">
                <a:latin typeface="Bangla" pitchFamily="66" charset="0"/>
                <a:cs typeface="Bangla" pitchFamily="66" charset="0"/>
              </a:rPr>
              <a:t>সময়ঃ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 </a:t>
            </a:r>
            <a:r>
              <a:rPr lang="bn-BD" dirty="0" smtClean="0">
                <a:latin typeface="Bangla" pitchFamily="66" charset="0"/>
                <a:cs typeface="Bangla" pitchFamily="66" charset="0"/>
              </a:rPr>
              <a:t>৫০ </a:t>
            </a:r>
            <a:r>
              <a:rPr lang="bn-BD" dirty="0" smtClean="0">
                <a:latin typeface="Bangla" pitchFamily="66" charset="0"/>
                <a:cs typeface="Bangla" pitchFamily="66" charset="0"/>
              </a:rPr>
              <a:t>মিনিট</a:t>
            </a:r>
          </a:p>
          <a:p>
            <a:r>
              <a:rPr lang="bn-BD" dirty="0" smtClean="0">
                <a:latin typeface="Bangla" pitchFamily="66" charset="0"/>
                <a:cs typeface="Bangla" pitchFamily="66" charset="0"/>
              </a:rPr>
              <a:t>তাং</a:t>
            </a:r>
            <a:r>
              <a:rPr lang="en-US" dirty="0" smtClean="0">
                <a:latin typeface="Bangla" pitchFamily="66" charset="0"/>
                <a:cs typeface="Bangla" pitchFamily="66" charset="0"/>
              </a:rPr>
              <a:t>-</a:t>
            </a:r>
            <a:r>
              <a:rPr lang="bn-BD" dirty="0" smtClean="0">
                <a:latin typeface="+mj-lt"/>
                <a:cs typeface="Bangla" pitchFamily="66" charset="0"/>
              </a:rPr>
              <a:t>২৮/০৯/২০১৭ইং</a:t>
            </a:r>
            <a:endParaRPr lang="en-US" dirty="0">
              <a:latin typeface="+mj-lt"/>
              <a:cs typeface="Bangla" pitchFamily="66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নিচের ছবিগুলো ভালো করে দেখঃ</a:t>
            </a:r>
            <a:endParaRPr lang="en-US" sz="4800" dirty="0"/>
          </a:p>
        </p:txBody>
      </p:sp>
      <p:pic>
        <p:nvPicPr>
          <p:cNvPr id="3" name="Picture 2" descr="Bengal_Ti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144000" cy="4584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pic>
        <p:nvPicPr>
          <p:cNvPr id="5" name="Picture 4" descr="IMG_2581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4267200" cy="3200400"/>
          </a:xfrm>
          <a:prstGeom prst="rect">
            <a:avLst/>
          </a:prstGeom>
        </p:spPr>
      </p:pic>
      <p:pic>
        <p:nvPicPr>
          <p:cNvPr id="6" name="Picture 5" descr="gfgf-2B-25281-25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67200" cy="3048000"/>
          </a:xfrm>
          <a:prstGeom prst="rect">
            <a:avLst/>
          </a:prstGeom>
        </p:spPr>
      </p:pic>
      <p:pic>
        <p:nvPicPr>
          <p:cNvPr id="7" name="Picture 6" descr="2011-11-01__met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0"/>
            <a:ext cx="4800600" cy="3124200"/>
          </a:xfrm>
          <a:prstGeom prst="rect">
            <a:avLst/>
          </a:prstGeom>
        </p:spPr>
      </p:pic>
      <p:pic>
        <p:nvPicPr>
          <p:cNvPr id="8" name="Picture 7" descr="Lawacha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200400"/>
            <a:ext cx="4800600" cy="335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44398" y="2667000"/>
            <a:ext cx="2704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পাহাড়ি বন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6019800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সমতল ভূমির বন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667000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ম্যানগ্রোভ বন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624840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সামাজিক বন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4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5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1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2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4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8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9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1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5" dur="123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6" dur="123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8" dur="123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</a:rPr>
              <a:t>তোমরা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কিসের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ছবি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দেখতে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পেলে</a:t>
            </a:r>
            <a:r>
              <a:rPr lang="bn-BD" sz="8800" dirty="0" smtClean="0">
                <a:solidFill>
                  <a:srgbClr val="FF0000"/>
                </a:solidFill>
              </a:rPr>
              <a:t> ।</a:t>
            </a:r>
          </a:p>
          <a:p>
            <a:pPr algn="ctr"/>
            <a:r>
              <a:rPr lang="bn-BD" sz="8800" dirty="0" smtClean="0">
                <a:solidFill>
                  <a:srgbClr val="FF0000"/>
                </a:solidFill>
              </a:rPr>
              <a:t>আমরা বনের ছবি দেখতে পেলাম।</a:t>
            </a:r>
          </a:p>
          <a:p>
            <a:pPr algn="ctr"/>
            <a:endParaRPr lang="bn-BD" sz="4400" dirty="0" smtClean="0"/>
          </a:p>
          <a:p>
            <a:pPr algn="ctr"/>
            <a:r>
              <a:rPr lang="bn-BD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  <p:transition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আমরা ম্যানগ্রোভ বনের ছবি দেখতে পেলাম</a:t>
            </a:r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r>
              <a:rPr lang="bn-BD" dirty="0" smtClean="0"/>
              <a:t>ঃ।।</a:t>
            </a:r>
            <a:endParaRPr lang="en-US" dirty="0"/>
          </a:p>
        </p:txBody>
      </p:sp>
      <p:pic>
        <p:nvPicPr>
          <p:cNvPr id="3" name="Picture 2" descr="Aa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54" y="1676400"/>
            <a:ext cx="3985846" cy="5181600"/>
          </a:xfrm>
          <a:prstGeom prst="rect">
            <a:avLst/>
          </a:prstGeom>
        </p:spPr>
      </p:pic>
      <p:pic>
        <p:nvPicPr>
          <p:cNvPr id="6" name="Picture 5" descr="Overgrown-forest-r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3699076" cy="4953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763000" cy="1003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শিখণ </a:t>
            </a:r>
            <a:r>
              <a:rPr lang="bn-BD" sz="5400" dirty="0" smtClean="0"/>
              <a:t>ফলঃ</a:t>
            </a:r>
          </a:p>
          <a:p>
            <a:pPr marL="857250" indent="-857250">
              <a:buFont typeface="+mj-lt"/>
              <a:buAutoNum type="romanUcPeriod"/>
            </a:pPr>
            <a:r>
              <a:rPr lang="bn-BD" sz="4400" dirty="0" smtClean="0">
                <a:solidFill>
                  <a:srgbClr val="FF0000"/>
                </a:solidFill>
              </a:rPr>
              <a:t>ম্যানগ্রোভ বন কাকে বলে তা বলতে পারব।</a:t>
            </a:r>
          </a:p>
          <a:p>
            <a:pPr marL="857250" indent="-857250">
              <a:buFont typeface="+mj-lt"/>
              <a:buAutoNum type="romanUcPeriod"/>
            </a:pPr>
            <a:r>
              <a:rPr lang="bn-BD" sz="4400" dirty="0" smtClean="0">
                <a:solidFill>
                  <a:srgbClr val="FF0000"/>
                </a:solidFill>
              </a:rPr>
              <a:t>ম্যানগ্রোভ বনের প্রধান প্রধান প্রাণি ও বৃক্ষের নাম বলতে পারব।</a:t>
            </a:r>
          </a:p>
          <a:p>
            <a:pPr marL="857250" indent="-857250">
              <a:buFont typeface="+mj-lt"/>
              <a:buAutoNum type="romanUcPeriod"/>
            </a:pPr>
            <a:r>
              <a:rPr lang="bn-BD" sz="4400" dirty="0" smtClean="0">
                <a:solidFill>
                  <a:srgbClr val="FF0000"/>
                </a:solidFill>
              </a:rPr>
              <a:t>ম্যানগ্রোভ বন কোন কোন জেলায় তা বলতে পারব।</a:t>
            </a:r>
          </a:p>
          <a:p>
            <a:endParaRPr lang="bn-BD" sz="4000" dirty="0" smtClean="0">
              <a:solidFill>
                <a:srgbClr val="FF0000"/>
              </a:solidFill>
            </a:endParaRPr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</p:spTree>
  </p:cSld>
  <p:clrMapOvr>
    <a:masterClrMapping/>
  </p:clrMapOvr>
  <p:transition>
    <p:wheel spokes="2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228600"/>
          <a:ext cx="8686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A228A5-E4AD-4980-ABE4-D7AB651A2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7A228A5-E4AD-4980-ABE4-D7AB651A2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7A228A5-E4AD-4980-ABE4-D7AB651A2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30CD10-659B-4274-9DB5-8D5FE09F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9D30CD10-659B-4274-9DB5-8D5FE09F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D30CD10-659B-4274-9DB5-8D5FE09F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57A228A5-E4AD-4980-ABE4-D7AB651A2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graphicEl>
                                              <a:dgm id="{9D30CD10-659B-4274-9DB5-8D5FE09F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33399"/>
            <a:ext cx="10058400" cy="1066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2800" dirty="0" smtClean="0"/>
          </a:p>
          <a:p>
            <a:pPr algn="ctr"/>
            <a:endParaRPr lang="bn-BD" sz="2800" dirty="0" smtClean="0"/>
          </a:p>
          <a:p>
            <a:pPr algn="ctr"/>
            <a:r>
              <a:rPr lang="bn-BD" sz="2800" dirty="0" smtClean="0"/>
              <a:t> </a:t>
            </a:r>
            <a:r>
              <a:rPr lang="bn-BD" sz="4000" dirty="0" smtClean="0"/>
              <a:t>ম্যানগ্রোভ বনের প্রধান প্রধান প্রাণি হচেছ  রয়েল বেংগল টাইগার; এ ছাড়া ও রয়েছে চিতাবাঘ;হরিণ,বানর,অজগর ইত্যাদি</a:t>
            </a:r>
          </a:p>
          <a:p>
            <a:pPr algn="ctr"/>
            <a:endParaRPr lang="bn-BD" sz="4000" dirty="0" smtClean="0"/>
          </a:p>
          <a:p>
            <a:pPr algn="ctr"/>
            <a:r>
              <a:rPr lang="bn-BD" sz="4000" dirty="0" smtClean="0"/>
              <a:t>এ বনের প্রধান বৃক্ষ হচ্ছে সুন্দরি এ ছাড়া ও রয়েছে গেওয়া,পশুর,কেওয়া, বাইন,কাকাড়া গোলপাতা মোতা বেত</a:t>
            </a:r>
          </a:p>
          <a:p>
            <a:pPr algn="ctr"/>
            <a:r>
              <a:rPr lang="bn-BD" sz="4000" dirty="0" smtClean="0"/>
              <a:t>ইত্যাদি </a:t>
            </a:r>
          </a:p>
          <a:p>
            <a:endParaRPr lang="bn-BD" sz="1600" dirty="0" smtClean="0"/>
          </a:p>
          <a:p>
            <a:endParaRPr lang="bn-BD" sz="1600" dirty="0" smtClean="0"/>
          </a:p>
          <a:p>
            <a:endParaRPr lang="bn-BD" sz="1600" dirty="0" smtClean="0"/>
          </a:p>
          <a:p>
            <a:endParaRPr lang="bn-BD" sz="1100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298</Words>
  <Application>Microsoft Office PowerPoint</Application>
  <PresentationFormat>On-screen Show (4:3)</PresentationFormat>
  <Paragraphs>153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 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ক্লাসের 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MC</dc:creator>
  <cp:lastModifiedBy>azad</cp:lastModifiedBy>
  <cp:revision>98</cp:revision>
  <dcterms:created xsi:type="dcterms:W3CDTF">2017-09-27T16:30:59Z</dcterms:created>
  <dcterms:modified xsi:type="dcterms:W3CDTF">2017-10-15T13:40:43Z</dcterms:modified>
</cp:coreProperties>
</file>